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4" r:id="rId4"/>
    <p:sldId id="260" r:id="rId5"/>
    <p:sldId id="261" r:id="rId6"/>
    <p:sldId id="257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0"/>
    <p:restoredTop sz="94600"/>
  </p:normalViewPr>
  <p:slideViewPr>
    <p:cSldViewPr>
      <p:cViewPr varScale="1">
        <p:scale>
          <a:sx n="112" d="100"/>
          <a:sy n="112" d="100"/>
        </p:scale>
        <p:origin x="99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85ACF0-FCDA-7E4F-8553-F2CE737642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7E39D1F-5F33-0244-9508-30D01CD289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0EE3C900-ED72-6648-9324-BFA8FEFDC4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20D28B-B74C-3F41-BB74-1AB7E30D09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83A7E3E-0E3A-B141-A164-112E0D4590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C182B56-9D27-E343-AEFD-CDE11733F7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980C11-D72E-5D47-AC8A-CB7C68B69F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62EB9718-C3B0-614F-9DC3-3651B3B777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B3F8F9E-8190-ED4D-8DB3-A8E978B4A38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33446CDE-C7FB-2B48-9C31-250F82C5B8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63F9ADD-5B1C-884E-979E-84918E728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626D0927-9F39-A642-9BD7-2327E37BED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FEB96AB-2B8C-4A4F-887C-AFC6F7A72471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5C0E091-B652-6948-BC43-EC7EE2D77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87356F7-EA59-CF4C-98FC-5C3762833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C550FD21-5826-B444-9250-84CDC7944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971BF76-E364-A846-ADBB-0AB5066D1094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4F853D7-0BEA-E549-ABEF-EF1B71D67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09666CE-2A30-3649-B7BC-D3AB04066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07F44D02-4C89-AE40-AC50-2EB78CFCD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CFB84B7-552E-9F4E-9979-EA03F51A85A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EC55CA8-9D7E-7A4C-860F-5B2D255B6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36952BB-ECEE-364F-9613-7F9812A42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9076FB54-4313-6943-8A6C-230E95382E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AF35C1-4EC2-F84F-9D26-F3A1EF62CE07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DD5E4B6-94F2-804A-8580-FAF40DFBB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3C206DE-6DD5-5D41-93CD-2886B9574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8B8C7A-A141-D343-B426-AB45B8371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4D5F01-6B2B-664F-9B44-85260A341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C30C2-C85E-0044-AB9B-6B31C52C6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C7EF306-D051-EE40-A1B6-756EF444AFBE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8353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894900-A282-0145-9184-B94C25F02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606293-AFD1-AF46-B5CD-41DF1F3695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5A00F1-3AAA-DE45-BFAD-DF8B9FDBB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448DFCC-D4C2-A640-894F-F7BA3A2A2404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8550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A4098D-703D-A942-B106-68D56F1BE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37E563-A167-F74D-8698-81C735DB7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9B3C14-02AA-754B-8023-9D8C9C367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DE7C673-C786-574D-AC90-D245FBD1245B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26441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C972A6-972B-3644-AA48-E2BEF72F91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7CF39-D7E3-C34E-9277-AFD96C81D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C1727E-01A9-CD40-A8C4-D5214066B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5B9C618-FD44-5546-B7EF-E0522B2CC11F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7889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D877B8-1641-9D4E-AC7B-230414B10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889B0F-6DD3-7348-A1E4-CD6EF73F9C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8AC52F-E541-0841-AE96-4BDFBACD1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B249F5-E64C-DE42-9E6D-8545F3BFEA96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569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A2123F-08C2-944B-8E3B-1145A2B1D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9B9CB-A812-EE47-B5A4-F5F240811D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9111BD-D8C3-2B41-B216-E3AEB78661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326AC5D-29D2-444A-A572-E65B91BDDBFB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0267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CD555F-780F-3745-B1D2-EA6DF4B8F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68CD04-8D2E-DA48-96AF-C5E6883F1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D36041-040B-B246-A700-5131C6BC8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DD9058-E87D-8F47-BB9F-A1E010242FA5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0924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4FCCEE-389C-0C42-95FD-3612FCCCD4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CA0BB89-BD5F-F949-8829-E696143E5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18C73F-4757-AA4E-A9F1-41AE8C078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6BE80EA-D217-1047-B08B-73B031C97303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4142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C3BF55-C21D-1746-B877-564B22ADD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45E336-89F5-0F40-99E8-8196B2C05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BB9B47-6395-884A-AFE2-D15C1E6F80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55FF1BC-B647-5249-AA67-DB1B42AFD09E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2063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C66CCD-194B-7041-ABE5-1DCE6DAD7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D8066A-FAF9-F942-9CC8-F4652D983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73A066-7CDF-0243-B8F1-D76043BBD3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025DF4-1B61-D940-8359-AE2CD72D371F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726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206A3C-97CB-7448-8BDC-00B4A562C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2C39EB-D84C-5C4B-B42C-FB8EF40E8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261989-390E-964D-8E56-74AA750A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2C89561-A8BC-A84F-B19B-E1324D52EE71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9865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8933A-FAB8-9C40-A13A-BE0AA9FEBA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3469FC-3DF4-834A-8198-21064A63F7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1DFBDD-AE10-B44D-8CC9-1BF593FDFA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1A5B16-C66B-4E45-A8EA-621CDC6FFDEC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5833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DD1C61-52D6-DB41-8F21-5D2F77A18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D92F65-78E4-BB4F-99A1-E7B9B3536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C2581A-229B-7A40-B73B-7A1FF3BDB2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9A5082-B7AF-1747-BFDB-7E51E020AD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359E74-75E3-6845-96D2-6C50EBD35A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r>
              <a:rPr lang="en-US" altLang="en-US"/>
              <a:t>Slide </a:t>
            </a:r>
            <a:fld id="{280B9629-D484-2F4D-AFBC-0FE869EC541C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>
            <a:extLst>
              <a:ext uri="{FF2B5EF4-FFF2-40B4-BE49-F238E27FC236}">
                <a16:creationId xmlns:a16="http://schemas.microsoft.com/office/drawing/2014/main" id="{A9A5A945-50FF-F046-9A4F-D973043A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/>
              <a:t>Slide </a:t>
            </a:r>
            <a:fld id="{037C7268-D790-964E-9FC5-2C7992F11C7A}" type="slidenum">
              <a:rPr lang="en-US" altLang="en-US" sz="1800"/>
              <a:pPr/>
              <a:t>1</a:t>
            </a:fld>
            <a:endParaRPr lang="en-US" altLang="en-US" sz="1400" dirty="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58AE1B6-05B3-D046-9DCC-53F7E6324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2600" y="2133600"/>
            <a:ext cx="5715000" cy="1524000"/>
          </a:xfrm>
        </p:spPr>
        <p:txBody>
          <a:bodyPr/>
          <a:lstStyle/>
          <a:p>
            <a:pPr eaLnBrk="1" hangingPunct="1">
              <a:spcBef>
                <a:spcPts val="3000"/>
              </a:spcBef>
              <a:spcAft>
                <a:spcPts val="5400"/>
              </a:spcAft>
            </a:pPr>
            <a:r>
              <a:rPr lang="en-US" altLang="en-US" b="1" dirty="0">
                <a:solidFill>
                  <a:srgbClr val="0080FF"/>
                </a:solidFill>
              </a:rPr>
              <a:t>AO System Design</a:t>
            </a:r>
            <a:r>
              <a:rPr lang="en-US" altLang="en-US" dirty="0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6EE2BFC-D1ED-2540-8E9D-37525AEC65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1171575"/>
            <a:ext cx="6400800" cy="2133600"/>
          </a:xfrm>
        </p:spPr>
        <p:txBody>
          <a:bodyPr/>
          <a:lstStyle/>
          <a:p>
            <a:pPr eaLnBrk="1" hangingPunct="1"/>
            <a:r>
              <a:rPr lang="en-US" altLang="en-US" dirty="0"/>
              <a:t>Class Projects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Intro and Overview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January 30, 2020</a:t>
            </a:r>
          </a:p>
          <a:p>
            <a:pPr eaLnBrk="1" hangingPunct="1"/>
            <a:r>
              <a:rPr lang="en-US" altLang="en-US" sz="2800" dirty="0"/>
              <a:t>Developed by Katie </a:t>
            </a:r>
            <a:r>
              <a:rPr lang="en-US" altLang="en-US" sz="2800" dirty="0" err="1"/>
              <a:t>Morzinski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D14F0D5E-4E84-5643-A31A-2073B174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chemeClr val="accent2"/>
                </a:solidFill>
              </a:rPr>
              <a:t>Project in brief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E64C4B27-31A7-8844-AE68-626037C7A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5400"/>
              </a:spcAft>
              <a:buFontTx/>
              <a:buAutoNum type="arabicPeriod"/>
            </a:pPr>
            <a:r>
              <a:rPr lang="en-US" altLang="en-US" dirty="0"/>
              <a:t>Choose an astronomy science question that AO can help to answer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Decide on an AO system that will best address your science question</a:t>
            </a: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FFA9BA8E-FF96-C946-8976-D062B053D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FB21C08F-7A9A-7D4A-9915-4E8C0B966414}" type="slidenum">
              <a:rPr lang="en-US" altLang="en-US" sz="1800"/>
              <a:pPr/>
              <a:t>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38C33D03-739B-6246-A948-565FC576E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accent2"/>
                </a:solidFill>
              </a:rPr>
              <a:t>We are starting this class project somewhat early in the quarter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EC7B250B-A6CB-1E4A-99AC-02FB648E9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>
              <a:spcBef>
                <a:spcPts val="3075"/>
              </a:spcBef>
            </a:pPr>
            <a:r>
              <a:rPr lang="en-US" altLang="en-US" sz="2800"/>
              <a:t>A trade-off</a:t>
            </a:r>
          </a:p>
          <a:p>
            <a:pPr>
              <a:spcBef>
                <a:spcPts val="3075"/>
              </a:spcBef>
            </a:pPr>
            <a:r>
              <a:rPr lang="en-US" altLang="en-US" sz="2800"/>
              <a:t>If we wait till you know a great deal about AO, the project ends up due at the end of the quarter, the same time as all your other projects and term papers</a:t>
            </a:r>
          </a:p>
          <a:p>
            <a:pPr>
              <a:spcBef>
                <a:spcPts val="3075"/>
              </a:spcBef>
            </a:pPr>
            <a:r>
              <a:rPr lang="en-US" altLang="en-US" sz="2800"/>
              <a:t>If we start now, you know less (so far) about AO, but as the class proceeds you will be able to connect the lectures to your project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E900E7E8-CB36-1A4E-A898-A1DF1D44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15E61572-5A7D-D348-837D-20559E88806E}" type="slidenum">
              <a:rPr lang="en-US" altLang="en-US" sz="1800"/>
              <a:pPr/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6">
            <a:extLst>
              <a:ext uri="{FF2B5EF4-FFF2-40B4-BE49-F238E27FC236}">
                <a16:creationId xmlns:a16="http://schemas.microsoft.com/office/drawing/2014/main" id="{4BF34758-2048-FB46-B2D9-22962A0A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835E03B2-89E9-5F48-987A-4C5B7E802C79}" type="slidenum">
              <a:rPr lang="en-US" altLang="en-US" sz="1800"/>
              <a:pPr/>
              <a:t>4</a:t>
            </a:fld>
            <a:endParaRPr lang="en-US" altLang="en-US" sz="14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101C76B-8376-464B-9983-D16B0D365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accent2"/>
                </a:solidFill>
              </a:rPr>
              <a:t>Class project learning goals</a:t>
            </a: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7143A67-EC5A-624C-9A4C-D5F052D50E4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4572000" cy="5257800"/>
          </a:xfrm>
        </p:spPr>
        <p:txBody>
          <a:bodyPr/>
          <a:lstStyle/>
          <a:p>
            <a:pPr eaLnBrk="1" hangingPunct="1"/>
            <a:r>
              <a:rPr lang="en-US" altLang="en-US" u="sng" dirty="0">
                <a:solidFill>
                  <a:srgbClr val="047410"/>
                </a:solidFill>
              </a:rPr>
              <a:t>Content Goals: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Using AO to achieve a specific science goal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How to derive AO  requirements from science goal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Relation between image quality and residual </a:t>
            </a:r>
            <a:r>
              <a:rPr lang="en-US" altLang="en-US" sz="2000" dirty="0" err="1"/>
              <a:t>wavefront</a:t>
            </a:r>
            <a:r>
              <a:rPr lang="en-US" altLang="en-US" sz="2000" dirty="0"/>
              <a:t> error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Understanding error budgets: specific contributors; AO as a </a:t>
            </a:r>
            <a:r>
              <a:rPr lang="en-US" altLang="en-US" sz="2000" u="sng" dirty="0"/>
              <a:t>system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C7455CF-F7A4-EB48-9384-A3286FD187C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91100" y="1447800"/>
            <a:ext cx="4038600" cy="4114800"/>
          </a:xfrm>
        </p:spPr>
        <p:txBody>
          <a:bodyPr/>
          <a:lstStyle/>
          <a:p>
            <a:pPr eaLnBrk="1" hangingPunct="1"/>
            <a:r>
              <a:rPr lang="en-US" altLang="en-US" sz="2400" u="sng" dirty="0">
                <a:solidFill>
                  <a:srgbClr val="047410"/>
                </a:solidFill>
              </a:rPr>
              <a:t>Process Goals: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Systems thinking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Requirement-driven design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Optimization</a:t>
            </a:r>
          </a:p>
          <a:p>
            <a:pPr lvl="1" eaLnBrk="1" hangingPunct="1">
              <a:spcBef>
                <a:spcPts val="2375"/>
              </a:spcBef>
            </a:pPr>
            <a:r>
              <a:rPr lang="en-US" altLang="en-US" sz="2000" dirty="0"/>
              <a:t>Tradeoffs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6">
            <a:extLst>
              <a:ext uri="{FF2B5EF4-FFF2-40B4-BE49-F238E27FC236}">
                <a16:creationId xmlns:a16="http://schemas.microsoft.com/office/drawing/2014/main" id="{6BD09F56-B217-4C47-95EB-2EC40161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B514E1B4-FFD0-F248-B32F-D9A71299819C}" type="slidenum">
              <a:rPr lang="en-US" altLang="en-US" sz="1800"/>
              <a:pPr/>
              <a:t>5</a:t>
            </a:fld>
            <a:endParaRPr lang="en-US" altLang="en-US" sz="14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6A20903-4613-5D42-B45A-79D49356A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What you will actually be doing during your project</a:t>
            </a:r>
            <a:endParaRPr lang="en-US" altLang="en-US" sz="36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DE7B8E4-68A6-8542-B1F5-0D9E59AB210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8305800" cy="5715000"/>
          </a:xfrm>
        </p:spPr>
        <p:txBody>
          <a:bodyPr/>
          <a:lstStyle/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Choose collaborator(s) and a </a:t>
            </a:r>
            <a:r>
              <a:rPr lang="en-US" altLang="en-US" sz="2200" u="sng"/>
              <a:t>general area of science</a:t>
            </a:r>
            <a:r>
              <a:rPr lang="en-US" altLang="en-US" sz="2200"/>
              <a:t> that you are interested in using AO for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Within your collaboration, come up with a</a:t>
            </a:r>
            <a:r>
              <a:rPr lang="en-US" altLang="en-US" sz="2200" u="sng"/>
              <a:t> specific </a:t>
            </a:r>
            <a:r>
              <a:rPr lang="ja-JP" altLang="en-US" sz="2200" u="sng"/>
              <a:t>“</a:t>
            </a:r>
            <a:r>
              <a:rPr lang="en-US" altLang="ja-JP" sz="2200" u="sng"/>
              <a:t>science case</a:t>
            </a:r>
            <a:r>
              <a:rPr lang="ja-JP" altLang="en-US" sz="2200" u="sng"/>
              <a:t>”</a:t>
            </a:r>
            <a:r>
              <a:rPr lang="en-US" altLang="ja-JP" sz="2200"/>
              <a:t> (an investigable science question within your general topic) that benefits from AO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Decide upon specific </a:t>
            </a:r>
            <a:r>
              <a:rPr lang="ja-JP" altLang="en-US" sz="2200"/>
              <a:t>“</a:t>
            </a:r>
            <a:r>
              <a:rPr lang="en-US" altLang="ja-JP" sz="2200" u="sng"/>
              <a:t>science requirements</a:t>
            </a:r>
            <a:r>
              <a:rPr lang="ja-JP" altLang="en-US" sz="2200"/>
              <a:t>”</a:t>
            </a:r>
            <a:r>
              <a:rPr lang="en-US" altLang="ja-JP" sz="2200"/>
              <a:t> needed in order for a new AO system to address your science case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Flow-down science requirements to performance requirements for your AO system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Given your performance requirements, design an AO system (on paper) that meets these requirements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Present your design to your peers in class (</a:t>
            </a:r>
            <a:r>
              <a:rPr lang="ja-JP" altLang="en-US" sz="2200"/>
              <a:t>“</a:t>
            </a:r>
            <a:r>
              <a:rPr lang="en-US" altLang="ja-JP" sz="2200"/>
              <a:t>Conceptual Design Review</a:t>
            </a:r>
            <a:r>
              <a:rPr lang="ja-JP" altLang="en-US" sz="2200"/>
              <a:t>”</a:t>
            </a:r>
            <a:r>
              <a:rPr lang="en-US" altLang="ja-JP" sz="2200"/>
              <a:t>)</a:t>
            </a:r>
          </a:p>
          <a:p>
            <a:pPr marL="533400" indent="-5334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200"/>
              <a:t>Synthesis discussion of what we all learned from this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6">
            <a:extLst>
              <a:ext uri="{FF2B5EF4-FFF2-40B4-BE49-F238E27FC236}">
                <a16:creationId xmlns:a16="http://schemas.microsoft.com/office/drawing/2014/main" id="{420CE6BB-203D-5440-A934-AC38734A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8939E359-0E0C-AC40-9DC4-48CBF2A568AA}" type="slidenum">
              <a:rPr lang="en-US" altLang="en-US" sz="1800"/>
              <a:pPr/>
              <a:t>6</a:t>
            </a:fld>
            <a:endParaRPr lang="en-US" altLang="en-US" sz="14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E33252C-9DD7-0844-B746-EFE7A753C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accent2"/>
                </a:solidFill>
              </a:rPr>
              <a:t>Tentative schedule for class project </a:t>
            </a:r>
            <a:br>
              <a:rPr lang="en-US" altLang="en-US" sz="3200">
                <a:solidFill>
                  <a:schemeClr val="accent2"/>
                </a:solidFill>
              </a:rPr>
            </a:br>
            <a:r>
              <a:rPr lang="en-US" altLang="en-US" sz="3200">
                <a:solidFill>
                  <a:schemeClr val="accent2"/>
                </a:solidFill>
              </a:rPr>
              <a:t>on AO System Design</a:t>
            </a:r>
            <a:endParaRPr lang="en-US" altLang="en-US" sz="4000">
              <a:solidFill>
                <a:schemeClr val="accent2"/>
              </a:solidFill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4611F3-21F6-8A4C-8D19-660B89B3814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1308295"/>
            <a:ext cx="6477000" cy="525780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7"/>
              </a:srgbClr>
            </a:outerShdw>
          </a:effectLst>
        </p:spPr>
        <p:txBody>
          <a:bodyPr/>
          <a:lstStyle/>
          <a:p>
            <a:pPr eaLnBrk="1" hangingPunct="1"/>
            <a:r>
              <a:rPr lang="en-US" altLang="en-US" sz="2000" dirty="0"/>
              <a:t>Intro (today)</a:t>
            </a:r>
          </a:p>
          <a:p>
            <a:pPr eaLnBrk="1" hangingPunct="1">
              <a:spcBef>
                <a:spcPts val="1675"/>
              </a:spcBef>
            </a:pPr>
            <a:r>
              <a:rPr lang="en-US" altLang="en-US" sz="2000" dirty="0"/>
              <a:t>Starters (February 6th) in class</a:t>
            </a:r>
          </a:p>
          <a:p>
            <a:pPr lvl="1" eaLnBrk="1" hangingPunct="1"/>
            <a:r>
              <a:rPr lang="en-US" altLang="en-US" sz="1800" dirty="0"/>
              <a:t>An example of how to choose key AO parameters</a:t>
            </a:r>
          </a:p>
          <a:p>
            <a:pPr eaLnBrk="1" hangingPunct="1">
              <a:spcBef>
                <a:spcPts val="1675"/>
              </a:spcBef>
            </a:pPr>
            <a:r>
              <a:rPr lang="en-US" altLang="en-US" sz="2000" dirty="0"/>
              <a:t>Focused Investigation (Feb 11th)</a:t>
            </a:r>
          </a:p>
          <a:p>
            <a:pPr lvl="1" eaLnBrk="1" hangingPunct="1"/>
            <a:r>
              <a:rPr lang="en-US" altLang="en-US" sz="1800" dirty="0"/>
              <a:t>Group work during class time</a:t>
            </a:r>
          </a:p>
          <a:p>
            <a:pPr eaLnBrk="1" hangingPunct="1">
              <a:spcBef>
                <a:spcPts val="1080"/>
              </a:spcBef>
            </a:pPr>
            <a:r>
              <a:rPr lang="en-US" altLang="en-US" sz="2000" dirty="0"/>
              <a:t>First draft of Performance Requirements (Feb. 18th)</a:t>
            </a:r>
          </a:p>
          <a:p>
            <a:pPr eaLnBrk="1" hangingPunct="1">
              <a:spcBef>
                <a:spcPts val="1675"/>
              </a:spcBef>
            </a:pPr>
            <a:r>
              <a:rPr lang="en-US" altLang="en-US" sz="2000" dirty="0"/>
              <a:t>Rest of February: continue working together; move from performance requirements to AO design, via error budget</a:t>
            </a:r>
          </a:p>
          <a:p>
            <a:pPr eaLnBrk="1" hangingPunct="1">
              <a:spcBef>
                <a:spcPts val="1675"/>
              </a:spcBef>
            </a:pPr>
            <a:r>
              <a:rPr lang="en-US" altLang="en-US" sz="2000" dirty="0"/>
              <a:t>March 5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– “Conceptual Design Review”</a:t>
            </a:r>
          </a:p>
          <a:p>
            <a:pPr lvl="1" eaLnBrk="1" hangingPunct="1"/>
            <a:r>
              <a:rPr lang="en-US" altLang="ja-JP" sz="1800" dirty="0"/>
              <a:t>Group presentations in class</a:t>
            </a:r>
          </a:p>
          <a:p>
            <a:pPr eaLnBrk="1" hangingPunct="1">
              <a:spcBef>
                <a:spcPts val="1675"/>
              </a:spcBef>
            </a:pPr>
            <a:r>
              <a:rPr lang="en-US" altLang="en-US" sz="2000" dirty="0"/>
              <a:t>March 10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– Project Synthesis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>
            <a:extLst>
              <a:ext uri="{FF2B5EF4-FFF2-40B4-BE49-F238E27FC236}">
                <a16:creationId xmlns:a16="http://schemas.microsoft.com/office/drawing/2014/main" id="{C1FC9623-E549-934D-9C0E-44062A85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485630EB-44D1-6B44-A438-3A09C3760915}" type="slidenum">
              <a:rPr lang="en-US" altLang="en-US" sz="1800"/>
              <a:pPr/>
              <a:t>7</a:t>
            </a:fld>
            <a:endParaRPr lang="en-US" altLang="en-US" sz="14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8A5F0481-6102-3244-84F1-1986403E9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First tasks: Choose Collaborators, Science Topic, Specific Science Case</a:t>
            </a:r>
            <a:endParaRPr lang="en-US" altLang="en-US" sz="4000"/>
          </a:p>
        </p:txBody>
      </p:sp>
      <p:graphicFrame>
        <p:nvGraphicFramePr>
          <p:cNvPr id="5216" name="Group 96">
            <a:extLst>
              <a:ext uri="{FF2B5EF4-FFF2-40B4-BE49-F238E27FC236}">
                <a16:creationId xmlns:a16="http://schemas.microsoft.com/office/drawing/2014/main" id="{E5C1446F-A418-4D46-86B1-9D315A37A267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6549591"/>
              </p:ext>
            </p:extLst>
          </p:nvPr>
        </p:nvGraphicFramePr>
        <p:xfrm>
          <a:off x="381000" y="1143000"/>
          <a:ext cx="8610600" cy="52720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3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Item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Due date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Explanation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Example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General Science Topic and Collaborator(s)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By Feb 6th (or sooner if you wish)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Choose broad science area which interests you; find collaborator(s)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Extrasolar planetary systems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Specific Science Case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In class on Feb 11th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Frame a specific question that AO can help answer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What are spectra of planets in outer parts of other solar systems (distance &gt; 5 AU from parent star)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Science requirements for AO system design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89898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February 18th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9898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Develop AO system performance requirements for your science case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Angular resolution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Contrast ratio between planet and parent star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Wavelength range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Enclosed energy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ＭＳ Ｐゴシック" pitchFamily="1" charset="-128"/>
                        </a:rPr>
                        <a:t>Spectral resolution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4">
            <a:extLst>
              <a:ext uri="{FF2B5EF4-FFF2-40B4-BE49-F238E27FC236}">
                <a16:creationId xmlns:a16="http://schemas.microsoft.com/office/drawing/2014/main" id="{0E6C84C4-0A50-5646-93C0-73B8A8B3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700"/>
            <a:ext cx="7772400" cy="1143000"/>
          </a:xfrm>
        </p:spPr>
        <p:txBody>
          <a:bodyPr/>
          <a:lstStyle/>
          <a:p>
            <a:r>
              <a:rPr lang="en-US" altLang="en-US" sz="4000">
                <a:solidFill>
                  <a:schemeClr val="accent2"/>
                </a:solidFill>
              </a:rPr>
              <a:t>Send e-mails to me</a:t>
            </a:r>
            <a:br>
              <a:rPr lang="en-US" altLang="en-US"/>
            </a:br>
            <a:r>
              <a:rPr lang="en-US" altLang="en-US" sz="2800"/>
              <a:t>max@ucolick.org</a:t>
            </a:r>
            <a:endParaRPr lang="en-US" altLang="en-US"/>
          </a:p>
        </p:txBody>
      </p:sp>
      <p:sp>
        <p:nvSpPr>
          <p:cNvPr id="26626" name="Content Placeholder 5">
            <a:extLst>
              <a:ext uri="{FF2B5EF4-FFF2-40B4-BE49-F238E27FC236}">
                <a16:creationId xmlns:a16="http://schemas.microsoft.com/office/drawing/2014/main" id="{327444B4-B776-3D42-B5C0-C72D3EF25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4102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90"/>
                </a:solidFill>
              </a:rPr>
              <a:t>Today or by Feb 6</a:t>
            </a:r>
            <a:r>
              <a:rPr lang="en-US" altLang="en-US" baseline="30000" dirty="0">
                <a:solidFill>
                  <a:srgbClr val="000090"/>
                </a:solidFill>
              </a:rPr>
              <a:t>th</a:t>
            </a:r>
            <a:r>
              <a:rPr lang="en-US" altLang="en-US" dirty="0">
                <a:solidFill>
                  <a:srgbClr val="000090"/>
                </a:solidFill>
              </a:rPr>
              <a:t> at the very latest</a:t>
            </a:r>
          </a:p>
          <a:p>
            <a:pPr lvl="1"/>
            <a:r>
              <a:rPr lang="en-US" altLang="en-US" dirty="0"/>
              <a:t>What broad science area are you interested in?</a:t>
            </a:r>
          </a:p>
          <a:p>
            <a:pPr lvl="1"/>
            <a:r>
              <a:rPr lang="en-US" altLang="en-US" dirty="0"/>
              <a:t>Who is (are) your collaborator(s) ? </a:t>
            </a:r>
          </a:p>
          <a:p>
            <a:pPr lvl="1"/>
            <a:r>
              <a:rPr lang="en-US" altLang="en-US" dirty="0"/>
              <a:t>Put Astro289 in subject line</a:t>
            </a:r>
          </a:p>
          <a:p>
            <a:pPr marL="514350" indent="-514350">
              <a:buFontTx/>
              <a:buNone/>
            </a:pPr>
            <a:endParaRPr lang="en-US" altLang="en-US" dirty="0"/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90"/>
                </a:solidFill>
              </a:rPr>
              <a:t>After end of class on Feb 11th (each group together)</a:t>
            </a:r>
          </a:p>
          <a:p>
            <a:pPr lvl="1"/>
            <a:r>
              <a:rPr lang="en-US" altLang="en-US" dirty="0"/>
              <a:t>What specific science question do you want to analyze?</a:t>
            </a:r>
          </a:p>
          <a:p>
            <a:pPr lvl="1"/>
            <a:r>
              <a:rPr lang="en-US" altLang="en-US" dirty="0"/>
              <a:t>How will AO help answer this question?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A28FAF23-6720-9545-8671-D78058BE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Slide </a:t>
            </a:r>
            <a:fld id="{8AD1EEB6-87D2-9C49-A417-23ED8A81AC2A}" type="slidenum">
              <a:rPr lang="en-US" altLang="en-US" sz="1800"/>
              <a:pPr/>
              <a:t>8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602</Words>
  <Application>Microsoft Macintosh PowerPoint</Application>
  <PresentationFormat>On-screen Show (4:3)</PresentationFormat>
  <Paragraphs>90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ＭＳ Ｐゴシック</vt:lpstr>
      <vt:lpstr>Arial</vt:lpstr>
      <vt:lpstr>Blank Presentation</vt:lpstr>
      <vt:lpstr>AO System Design </vt:lpstr>
      <vt:lpstr>Project in brief</vt:lpstr>
      <vt:lpstr>We are starting this class project somewhat early in the quarter</vt:lpstr>
      <vt:lpstr>Class project learning goals</vt:lpstr>
      <vt:lpstr>What you will actually be doing during your project</vt:lpstr>
      <vt:lpstr>Tentative schedule for class project  on AO System Design</vt:lpstr>
      <vt:lpstr>First tasks: Choose Collaborators, Science Topic, Specific Science Case</vt:lpstr>
      <vt:lpstr>Send e-mails to me max@ucolick.org</vt:lpstr>
    </vt:vector>
  </TitlesOfParts>
  <Company>Laboratory for Adaptive Optics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AO System Design</dc:title>
  <dc:creator>Katie Morzinski</dc:creator>
  <cp:keywords/>
  <cp:lastModifiedBy>Claire Max</cp:lastModifiedBy>
  <cp:revision>90</cp:revision>
  <cp:lastPrinted>2011-10-20T05:06:21Z</cp:lastPrinted>
  <dcterms:created xsi:type="dcterms:W3CDTF">2011-10-20T04:32:41Z</dcterms:created>
  <dcterms:modified xsi:type="dcterms:W3CDTF">2020-01-30T06:52:12Z</dcterms:modified>
</cp:coreProperties>
</file>